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57" r:id="rId5"/>
    <p:sldId id="261" r:id="rId6"/>
    <p:sldId id="258" r:id="rId7"/>
    <p:sldId id="263" r:id="rId8"/>
    <p:sldId id="264" r:id="rId9"/>
    <p:sldId id="265" r:id="rId10"/>
    <p:sldId id="272" r:id="rId11"/>
    <p:sldId id="266" r:id="rId12"/>
    <p:sldId id="273" r:id="rId13"/>
    <p:sldId id="267" r:id="rId14"/>
    <p:sldId id="274" r:id="rId15"/>
    <p:sldId id="268" r:id="rId16"/>
    <p:sldId id="269" r:id="rId17"/>
    <p:sldId id="270" r:id="rId18"/>
    <p:sldId id="271" r:id="rId19"/>
    <p:sldId id="277" r:id="rId20"/>
    <p:sldId id="275" r:id="rId21"/>
    <p:sldId id="276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8" autoAdjust="0"/>
    <p:restoredTop sz="94660"/>
  </p:normalViewPr>
  <p:slideViewPr>
    <p:cSldViewPr>
      <p:cViewPr>
        <p:scale>
          <a:sx n="80" d="100"/>
          <a:sy n="80" d="100"/>
        </p:scale>
        <p:origin x="-78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23/04/2018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23/04/2018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23/04/2018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23/04/2018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23/04/2018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23/04/2018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23/04/2018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23/04/2018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23/04/2018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23/04/2018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23/04/2018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23/04/2018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29_settembr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9552" y="4725144"/>
            <a:ext cx="8064896" cy="1296144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Bodoni MT Condensed" pitchFamily="18" charset="0"/>
              </a:rPr>
              <a:t>Questa presentazione è stata realizzata da </a:t>
            </a:r>
            <a:r>
              <a:rPr lang="it-IT" dirty="0" err="1" smtClean="0">
                <a:solidFill>
                  <a:schemeClr val="bg1"/>
                </a:solidFill>
                <a:latin typeface="Bodoni MT Condensed" pitchFamily="18" charset="0"/>
              </a:rPr>
              <a:t>Currò</a:t>
            </a:r>
            <a:r>
              <a:rPr lang="it-IT" dirty="0" smtClean="0">
                <a:solidFill>
                  <a:schemeClr val="bg1"/>
                </a:solidFill>
                <a:latin typeface="Bodoni MT Condensed" pitchFamily="18" charset="0"/>
              </a:rPr>
              <a:t> Matteo S., Genovese Alessandro, Greco Nadia, </a:t>
            </a:r>
            <a:r>
              <a:rPr lang="it-IT" dirty="0" err="1" smtClean="0">
                <a:solidFill>
                  <a:schemeClr val="bg1"/>
                </a:solidFill>
                <a:latin typeface="Bodoni MT Condensed" pitchFamily="18" charset="0"/>
              </a:rPr>
              <a:t>Sciuto</a:t>
            </a:r>
            <a:r>
              <a:rPr lang="it-IT" dirty="0" smtClean="0">
                <a:solidFill>
                  <a:schemeClr val="bg1"/>
                </a:solidFill>
                <a:latin typeface="Bodoni MT Condensed" pitchFamily="18" charset="0"/>
              </a:rPr>
              <a:t> Emanuele IV B</a:t>
            </a:r>
            <a:endParaRPr lang="it-IT" dirty="0">
              <a:solidFill>
                <a:schemeClr val="bg1"/>
              </a:solidFill>
              <a:latin typeface="Bodoni MT Condensed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39552" y="2060848"/>
            <a:ext cx="8196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L’eccidio di Monte Sole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lgerian" pitchFamily="8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380312" y="6396335"/>
            <a:ext cx="176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Bodoni MT Condensed" pitchFamily="18" charset="0"/>
              </a:rPr>
              <a:t>23 Aprile 2018</a:t>
            </a:r>
            <a:endParaRPr lang="it-IT" sz="2400" dirty="0">
              <a:solidFill>
                <a:schemeClr val="bg1"/>
              </a:solidFill>
              <a:latin typeface="Bodoni MT Condensed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6396335"/>
            <a:ext cx="3679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Bodoni MT Condensed" pitchFamily="18" charset="0"/>
              </a:rPr>
              <a:t>Viaggio della memoria 12  – 16 04 2018</a:t>
            </a:r>
            <a:endParaRPr lang="it-IT" sz="2400" dirty="0">
              <a:solidFill>
                <a:schemeClr val="bg1"/>
              </a:solidFill>
              <a:latin typeface="Bodoni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F:\monte sole mie e Grazia O\WhatsApp Image 2018-04-20 at 14.21.4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0"/>
            <a:ext cx="5148064" cy="6864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88024" y="1772816"/>
            <a:ext cx="4355976" cy="45651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4800" dirty="0" smtClean="0">
                <a:solidFill>
                  <a:schemeClr val="bg1"/>
                </a:solidFill>
                <a:latin typeface="Bodoni MT Condensed" pitchFamily="18" charset="0"/>
              </a:rPr>
              <a:t>Pianaccio, 23 febbraio 1915 </a:t>
            </a:r>
          </a:p>
          <a:p>
            <a:pPr>
              <a:buNone/>
            </a:pPr>
            <a:r>
              <a:rPr lang="it-IT" sz="4800" dirty="0" smtClean="0">
                <a:solidFill>
                  <a:schemeClr val="bg1"/>
                </a:solidFill>
                <a:latin typeface="Bodoni MT Condensed" pitchFamily="18" charset="0"/>
              </a:rPr>
              <a:t>San Martino di </a:t>
            </a:r>
            <a:r>
              <a:rPr lang="it-IT" sz="4800" dirty="0" err="1" smtClean="0">
                <a:solidFill>
                  <a:schemeClr val="bg1"/>
                </a:solidFill>
                <a:latin typeface="Bodoni MT Condensed" pitchFamily="18" charset="0"/>
              </a:rPr>
              <a:t>Caprara</a:t>
            </a:r>
            <a:r>
              <a:rPr lang="it-IT" sz="4800" dirty="0" smtClean="0">
                <a:solidFill>
                  <a:schemeClr val="bg1"/>
                </a:solidFill>
                <a:latin typeface="Bodoni MT Condensed" pitchFamily="18" charset="0"/>
              </a:rPr>
              <a:t>, 13 ottobre 1944</a:t>
            </a:r>
            <a:endParaRPr lang="it-IT" sz="4800" dirty="0">
              <a:solidFill>
                <a:schemeClr val="bg1"/>
              </a:solidFill>
              <a:latin typeface="Bodoni MT Condensed" pitchFamily="18" charset="0"/>
            </a:endParaRPr>
          </a:p>
        </p:txBody>
      </p:sp>
      <p:pic>
        <p:nvPicPr>
          <p:cNvPr id="8195" name="Picture 3" descr="Risultati immagini per don giovanni fornasini"/>
          <p:cNvPicPr>
            <a:picLocks noChangeAspect="1" noChangeArrowheads="1"/>
          </p:cNvPicPr>
          <p:nvPr/>
        </p:nvPicPr>
        <p:blipFill>
          <a:blip r:embed="rId3" cstate="print"/>
          <a:srcRect t="1304"/>
          <a:stretch>
            <a:fillRect/>
          </a:stretch>
        </p:blipFill>
        <p:spPr bwMode="auto">
          <a:xfrm>
            <a:off x="251520" y="0"/>
            <a:ext cx="4392488" cy="6858000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4409400" y="0"/>
            <a:ext cx="49151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Don Giovanni </a:t>
            </a:r>
          </a:p>
          <a:p>
            <a:pPr algn="ctr"/>
            <a:r>
              <a:rPr lang="it-IT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Fornasini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1" descr="F:\monte sole mie e Grazia O\WhatsApp Image 2018-04-20 at 14.22.0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3998" y="404664"/>
            <a:ext cx="4840002" cy="6453336"/>
          </a:xfrm>
          <a:prstGeom prst="rect">
            <a:avLst/>
          </a:prstGeom>
          <a:noFill/>
        </p:spPr>
      </p:pic>
      <p:pic>
        <p:nvPicPr>
          <p:cNvPr id="29698" name="Picture 2" descr="Risultati immagini per don giovanni fornasini sacrario marzabot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99992" y="1988840"/>
            <a:ext cx="4186808" cy="4525963"/>
          </a:xfrm>
        </p:spPr>
        <p:txBody>
          <a:bodyPr/>
          <a:lstStyle/>
          <a:p>
            <a:pPr>
              <a:buNone/>
            </a:pPr>
            <a:r>
              <a:rPr lang="it-IT" sz="4400" dirty="0" err="1" smtClean="0">
                <a:solidFill>
                  <a:schemeClr val="bg1"/>
                </a:solidFill>
                <a:latin typeface="Bodoni MT Condensed" pitchFamily="18" charset="0"/>
              </a:rPr>
              <a:t>Vimignano</a:t>
            </a:r>
            <a:r>
              <a:rPr lang="it-IT" sz="4400" dirty="0" smtClean="0">
                <a:solidFill>
                  <a:schemeClr val="bg1"/>
                </a:solidFill>
                <a:latin typeface="Bodoni MT Condensed" pitchFamily="18" charset="0"/>
              </a:rPr>
              <a:t>,</a:t>
            </a:r>
          </a:p>
          <a:p>
            <a:pPr>
              <a:buNone/>
            </a:pPr>
            <a:r>
              <a:rPr lang="it-IT" sz="4400" dirty="0" smtClean="0">
                <a:solidFill>
                  <a:schemeClr val="bg1"/>
                </a:solidFill>
                <a:latin typeface="Bodoni MT Condensed" pitchFamily="18" charset="0"/>
              </a:rPr>
              <a:t>   19 maggio 1918</a:t>
            </a:r>
          </a:p>
          <a:p>
            <a:pPr>
              <a:buNone/>
            </a:pPr>
            <a:r>
              <a:rPr lang="it-IT" sz="4400" dirty="0" err="1" smtClean="0">
                <a:solidFill>
                  <a:schemeClr val="bg1"/>
                </a:solidFill>
                <a:latin typeface="Bodoni MT Condensed" pitchFamily="18" charset="0"/>
              </a:rPr>
              <a:t>Casaglia</a:t>
            </a:r>
            <a:r>
              <a:rPr lang="it-IT" sz="4400" dirty="0" smtClean="0">
                <a:solidFill>
                  <a:schemeClr val="bg1"/>
                </a:solidFill>
                <a:latin typeface="Bodoni MT Condensed" pitchFamily="18" charset="0"/>
              </a:rPr>
              <a:t> di </a:t>
            </a:r>
            <a:r>
              <a:rPr lang="it-IT" sz="4400" dirty="0" err="1" smtClean="0">
                <a:solidFill>
                  <a:schemeClr val="bg1"/>
                </a:solidFill>
                <a:latin typeface="Bodoni MT Condensed" pitchFamily="18" charset="0"/>
              </a:rPr>
              <a:t>Caprara</a:t>
            </a:r>
            <a:r>
              <a:rPr lang="it-IT" sz="4400" dirty="0" smtClean="0">
                <a:solidFill>
                  <a:schemeClr val="bg1"/>
                </a:solidFill>
                <a:latin typeface="Bodoni MT Condensed" pitchFamily="18" charset="0"/>
              </a:rPr>
              <a:t>, </a:t>
            </a:r>
          </a:p>
          <a:p>
            <a:pPr>
              <a:buNone/>
            </a:pPr>
            <a:r>
              <a:rPr lang="it-IT" sz="4400" dirty="0" smtClean="0">
                <a:solidFill>
                  <a:schemeClr val="bg1"/>
                </a:solidFill>
                <a:latin typeface="Bodoni MT Condensed" pitchFamily="18" charset="0"/>
              </a:rPr>
              <a:t>   29 settembre 1944</a:t>
            </a:r>
          </a:p>
          <a:p>
            <a:pPr>
              <a:buNone/>
            </a:pPr>
            <a:r>
              <a:rPr lang="it-IT" dirty="0" smtClean="0">
                <a:hlinkClick r:id="rId3" tooltip="29 settembre"/>
              </a:rPr>
              <a:t> </a:t>
            </a:r>
            <a:endParaRPr lang="it-IT" dirty="0"/>
          </a:p>
        </p:txBody>
      </p:sp>
      <p:pic>
        <p:nvPicPr>
          <p:cNvPr id="7170" name="Picture 2" descr="Risultati immagini per don ubaldo Marchio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7675"/>
            <a:ext cx="4181475" cy="6410325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4283968" y="260648"/>
            <a:ext cx="44230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Don Ubaldo </a:t>
            </a:r>
          </a:p>
          <a:p>
            <a:pPr algn="ctr"/>
            <a:r>
              <a:rPr lang="it-IT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Marchioni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6237312"/>
            <a:ext cx="4104456" cy="620688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chemeClr val="bg1"/>
                </a:solidFill>
                <a:latin typeface="Bodoni MT Condensed" pitchFamily="18" charset="0"/>
              </a:rPr>
              <a:t>S. Maria Assunta di </a:t>
            </a:r>
            <a:r>
              <a:rPr lang="it-IT" sz="3600" dirty="0" err="1" smtClean="0">
                <a:solidFill>
                  <a:schemeClr val="bg1"/>
                </a:solidFill>
                <a:latin typeface="Bodoni MT Condensed" pitchFamily="18" charset="0"/>
              </a:rPr>
              <a:t>Casaglia</a:t>
            </a:r>
            <a:endParaRPr lang="it-IT" sz="3600" dirty="0">
              <a:solidFill>
                <a:schemeClr val="bg1"/>
              </a:solidFill>
              <a:latin typeface="Bodoni MT Condensed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22" name="Picture 2" descr="F:\monte sole mie e Grazia O\WhatsApp Image 2018-04-20 at 14.22.19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5981"/>
            <a:ext cx="4876514" cy="6502019"/>
          </a:xfrm>
          <a:prstGeom prst="rect">
            <a:avLst/>
          </a:prstGeom>
          <a:noFill/>
        </p:spPr>
      </p:pic>
      <p:pic>
        <p:nvPicPr>
          <p:cNvPr id="30723" name="Picture 3" descr="F:\monte sole mie e Grazia O\WhatsApp Image 2018-04-20 at 14.22.19 (2).jpeg"/>
          <p:cNvPicPr>
            <a:picLocks noChangeAspect="1" noChangeArrowheads="1"/>
          </p:cNvPicPr>
          <p:nvPr/>
        </p:nvPicPr>
        <p:blipFill>
          <a:blip r:embed="rId4" cstate="print"/>
          <a:srcRect l="19976" t="10237" r="16238" b="14951"/>
          <a:stretch>
            <a:fillRect/>
          </a:stretch>
        </p:blipFill>
        <p:spPr bwMode="auto">
          <a:xfrm>
            <a:off x="5004048" y="1628800"/>
            <a:ext cx="4093087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50" name="Picture 6" descr="Risultati immagini per cimitero di casagl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644" y="118120"/>
            <a:ext cx="3924300" cy="2590800"/>
          </a:xfrm>
          <a:prstGeom prst="rect">
            <a:avLst/>
          </a:prstGeom>
          <a:noFill/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5589240"/>
            <a:ext cx="2195736" cy="75294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4000" dirty="0" smtClean="0">
                <a:solidFill>
                  <a:schemeClr val="bg1"/>
                </a:solidFill>
                <a:latin typeface="Bodoni MT Condensed" pitchFamily="18" charset="0"/>
              </a:rPr>
              <a:t>Lidia </a:t>
            </a:r>
            <a:r>
              <a:rPr lang="it-IT" sz="4000" dirty="0" err="1" smtClean="0">
                <a:solidFill>
                  <a:schemeClr val="bg1"/>
                </a:solidFill>
                <a:latin typeface="Bodoni MT Condensed" pitchFamily="18" charset="0"/>
              </a:rPr>
              <a:t>Pirini</a:t>
            </a:r>
            <a:endParaRPr lang="it-IT" sz="4000" dirty="0">
              <a:solidFill>
                <a:schemeClr val="bg1"/>
              </a:solidFill>
              <a:latin typeface="Bodoni MT Condensed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193974"/>
            <a:ext cx="7092280" cy="46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4644008" y="0"/>
            <a:ext cx="40270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Cimitero di</a:t>
            </a:r>
          </a:p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 </a:t>
            </a:r>
            <a:r>
              <a:rPr lang="it-IT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Casaglia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68344" y="5456981"/>
            <a:ext cx="1475656" cy="140101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it-IT" sz="4000" dirty="0" smtClean="0">
                <a:solidFill>
                  <a:schemeClr val="bg1"/>
                </a:solidFill>
                <a:latin typeface="Bodoni MT Condensed" pitchFamily="18" charset="0"/>
              </a:rPr>
              <a:t>Angelo</a:t>
            </a:r>
          </a:p>
          <a:p>
            <a:pPr algn="ctr">
              <a:buNone/>
            </a:pPr>
            <a:r>
              <a:rPr lang="it-IT" sz="4000" dirty="0" err="1" smtClean="0">
                <a:solidFill>
                  <a:schemeClr val="bg1"/>
                </a:solidFill>
                <a:latin typeface="Bodoni MT Condensed" pitchFamily="18" charset="0"/>
              </a:rPr>
              <a:t>Bertuzzi</a:t>
            </a:r>
            <a:endParaRPr lang="it-IT" sz="4000" dirty="0">
              <a:solidFill>
                <a:schemeClr val="bg1"/>
              </a:solidFill>
              <a:latin typeface="Bodoni MT Condensed" pitchFamily="18" charset="0"/>
            </a:endParaRPr>
          </a:p>
        </p:txBody>
      </p:sp>
      <p:pic>
        <p:nvPicPr>
          <p:cNvPr id="5121" name="Picture 1" descr="F:\monte sole mie e Grazia O\WhatsApp Image 2018-04-20 at 14.22.1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71346"/>
            <a:ext cx="7848872" cy="5886654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2771800" y="0"/>
            <a:ext cx="3453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Caprara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268760"/>
            <a:ext cx="4320480" cy="53732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t-IT" sz="3600" dirty="0" err="1" smtClean="0">
                <a:solidFill>
                  <a:schemeClr val="bg1"/>
                </a:solidFill>
                <a:latin typeface="Bodoni MT Condensed" pitchFamily="18" charset="0"/>
              </a:rPr>
              <a:t>Freiwaldau</a:t>
            </a:r>
            <a:endParaRPr lang="it-IT" sz="3600" dirty="0" smtClean="0">
              <a:solidFill>
                <a:schemeClr val="bg1"/>
              </a:solidFill>
              <a:latin typeface="Bodoni MT Condensed" pitchFamily="18" charset="0"/>
            </a:endParaRPr>
          </a:p>
          <a:p>
            <a:pPr>
              <a:buNone/>
            </a:pPr>
            <a:r>
              <a:rPr lang="it-IT" sz="3600" dirty="0" smtClean="0">
                <a:solidFill>
                  <a:schemeClr val="bg1"/>
                </a:solidFill>
                <a:latin typeface="Bodoni MT Condensed" pitchFamily="18" charset="0"/>
              </a:rPr>
              <a:t>    4 febbraio 1915</a:t>
            </a:r>
          </a:p>
          <a:p>
            <a:pPr>
              <a:buNone/>
            </a:pPr>
            <a:r>
              <a:rPr lang="it-IT" sz="3600" dirty="0" smtClean="0">
                <a:solidFill>
                  <a:schemeClr val="bg1"/>
                </a:solidFill>
                <a:latin typeface="Bodoni MT Condensed" pitchFamily="18" charset="0"/>
              </a:rPr>
              <a:t>Vienna</a:t>
            </a:r>
          </a:p>
          <a:p>
            <a:pPr>
              <a:buNone/>
            </a:pPr>
            <a:r>
              <a:rPr lang="it-IT" sz="3600" dirty="0" smtClean="0">
                <a:solidFill>
                  <a:schemeClr val="bg1"/>
                </a:solidFill>
                <a:latin typeface="Bodoni MT Condensed" pitchFamily="18" charset="0"/>
              </a:rPr>
              <a:t>    26 aprile 1991</a:t>
            </a:r>
          </a:p>
          <a:p>
            <a:pPr>
              <a:buFont typeface="Wingdings" pitchFamily="2" charset="2"/>
              <a:buChar char="§"/>
            </a:pPr>
            <a:r>
              <a:rPr lang="it-IT" sz="3600" dirty="0" smtClean="0">
                <a:solidFill>
                  <a:schemeClr val="bg1"/>
                </a:solidFill>
                <a:latin typeface="Bodoni MT Condensed" pitchFamily="18" charset="0"/>
              </a:rPr>
              <a:t>16° battaglione della</a:t>
            </a:r>
          </a:p>
          <a:p>
            <a:pPr>
              <a:buNone/>
            </a:pPr>
            <a:r>
              <a:rPr lang="it-IT" sz="3600" dirty="0" smtClean="0">
                <a:solidFill>
                  <a:schemeClr val="bg1"/>
                </a:solidFill>
                <a:latin typeface="Bodoni MT Condensed" pitchFamily="18" charset="0"/>
              </a:rPr>
              <a:t>   16° divisione SS </a:t>
            </a:r>
            <a:r>
              <a:rPr lang="it-IT" sz="3600" dirty="0" err="1" smtClean="0">
                <a:solidFill>
                  <a:schemeClr val="bg1"/>
                </a:solidFill>
                <a:latin typeface="Bodoni MT Condensed" pitchFamily="18" charset="0"/>
              </a:rPr>
              <a:t>Reichsfuhrer</a:t>
            </a:r>
            <a:endParaRPr lang="it-IT" sz="3600" dirty="0" smtClean="0">
              <a:solidFill>
                <a:schemeClr val="bg1"/>
              </a:solidFill>
              <a:latin typeface="Bodoni MT Condensed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it-IT" sz="3600" dirty="0" smtClean="0">
                <a:solidFill>
                  <a:schemeClr val="bg1"/>
                </a:solidFill>
                <a:latin typeface="Bodoni MT Condensed" pitchFamily="18" charset="0"/>
              </a:rPr>
              <a:t>Ergastolo, 5 anni di carcere e libertà condizionale</a:t>
            </a:r>
            <a:endParaRPr lang="it-IT" sz="3600" dirty="0">
              <a:solidFill>
                <a:schemeClr val="bg1"/>
              </a:solidFill>
              <a:latin typeface="Bodoni MT Condensed" pitchFamily="18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07957"/>
            <a:ext cx="4499992" cy="575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9" name="AutoShape 3" descr="Risultati immagini per walter red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101" name="AutoShape 5" descr="Risultati immagini per walter red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103" name="AutoShape 7" descr="Risultati immagini per walter red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105" name="AutoShape 9" descr="Risultati immagini per walter red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107" name="AutoShape 11" descr="Risultati immagini per walter red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109" name="AutoShape 13" descr="Risultati immagini per walter red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111" name="AutoShape 15" descr="Risultati immagini per walter red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113" name="AutoShape 17" descr="Risultati immagini per walter red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115" name="AutoShape 19" descr="Risultati immagini per walter red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2123728" y="260648"/>
            <a:ext cx="5245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Walter </a:t>
            </a:r>
            <a:r>
              <a:rPr lang="it-IT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Reder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Titolo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monte sole mie e Grazia O\WhatsApp Image 2018-04-20 at 14.22.2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181" y="0"/>
            <a:ext cx="9252181" cy="6939136"/>
          </a:xfrm>
          <a:prstGeom prst="rect">
            <a:avLst/>
          </a:prstGeom>
          <a:noFill/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074" name="AutoShape 2" descr="Risultati immagini per walter red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0" y="188640"/>
            <a:ext cx="9078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Sacrario di Marzabotto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96136" y="1600200"/>
            <a:ext cx="289066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4000" dirty="0" err="1" smtClean="0">
                <a:solidFill>
                  <a:schemeClr val="bg1"/>
                </a:solidFill>
                <a:latin typeface="Bodoni MT Condensed" pitchFamily="18" charset="0"/>
              </a:rPr>
              <a:t>Zebri</a:t>
            </a:r>
            <a:r>
              <a:rPr lang="it-IT" sz="4000" dirty="0" smtClean="0">
                <a:solidFill>
                  <a:schemeClr val="bg1"/>
                </a:solidFill>
                <a:latin typeface="Bodoni MT Condensed" pitchFamily="18" charset="0"/>
              </a:rPr>
              <a:t> Bruna</a:t>
            </a:r>
            <a:endParaRPr lang="it-IT" sz="4000" dirty="0">
              <a:solidFill>
                <a:schemeClr val="bg1"/>
              </a:solidFill>
              <a:latin typeface="Bodoni MT Condensed" pitchFamily="18" charset="0"/>
            </a:endParaRPr>
          </a:p>
        </p:txBody>
      </p:sp>
      <p:pic>
        <p:nvPicPr>
          <p:cNvPr id="33794" name="Picture 2" descr="F:\monte sole mie e Grazia O\WhatsApp Image 2018-04-20 at 14.22.20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340768"/>
            <a:ext cx="562927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8" name="Picture 4" descr="Immagine correlata"/>
          <p:cNvPicPr>
            <a:picLocks noChangeAspect="1" noChangeArrowheads="1"/>
          </p:cNvPicPr>
          <p:nvPr/>
        </p:nvPicPr>
        <p:blipFill>
          <a:blip r:embed="rId3" cstate="print"/>
          <a:srcRect r="6688"/>
          <a:stretch>
            <a:fillRect/>
          </a:stretch>
        </p:blipFill>
        <p:spPr bwMode="auto">
          <a:xfrm>
            <a:off x="360040" y="1714499"/>
            <a:ext cx="8532440" cy="5143501"/>
          </a:xfrm>
          <a:prstGeom prst="rect">
            <a:avLst/>
          </a:prstGeom>
          <a:noFill/>
        </p:spPr>
      </p:pic>
      <p:pic>
        <p:nvPicPr>
          <p:cNvPr id="31750" name="Picture 6" descr="Risultati immagini per sacrario di marzabotto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48"/>
            <a:ext cx="2838450" cy="1238250"/>
          </a:xfrm>
          <a:prstGeom prst="rect">
            <a:avLst/>
          </a:prstGeom>
          <a:noFill/>
        </p:spPr>
      </p:pic>
      <p:pic>
        <p:nvPicPr>
          <p:cNvPr id="31754" name="Picture 10" descr="sacr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1275" y="260648"/>
            <a:ext cx="2752725" cy="115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0" name="Picture 2" descr="Immagine correl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556792"/>
            <a:ext cx="6762750" cy="361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C:\Users\quartab\Downloads\WhatsApp Image 2018-04-20 at 14.22.18.jpeg"/>
          <p:cNvPicPr>
            <a:picLocks noChangeAspect="1" noChangeArrowheads="1"/>
          </p:cNvPicPr>
          <p:nvPr/>
        </p:nvPicPr>
        <p:blipFill>
          <a:blip r:embed="rId2" cstate="print"/>
          <a:srcRect l="19398"/>
          <a:stretch>
            <a:fillRect/>
          </a:stretch>
        </p:blipFill>
        <p:spPr bwMode="auto">
          <a:xfrm>
            <a:off x="0" y="260648"/>
            <a:ext cx="9144000" cy="6381328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44592" t="25605" r="38895" b="46996"/>
          <a:stretch>
            <a:fillRect/>
          </a:stretch>
        </p:blipFill>
        <p:spPr bwMode="auto">
          <a:xfrm>
            <a:off x="0" y="4509120"/>
            <a:ext cx="19442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48064" y="1844824"/>
            <a:ext cx="3600400" cy="4281339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it-IT" sz="4800" dirty="0" smtClean="0">
                <a:solidFill>
                  <a:schemeClr val="bg1"/>
                </a:solidFill>
                <a:latin typeface="Bodoni MT Condensed" pitchFamily="18" charset="0"/>
              </a:rPr>
              <a:t>1943</a:t>
            </a:r>
          </a:p>
          <a:p>
            <a:pPr>
              <a:buFont typeface="Wingdings" pitchFamily="2" charset="2"/>
              <a:buChar char="§"/>
            </a:pPr>
            <a:r>
              <a:rPr lang="it-IT" sz="4800" dirty="0" smtClean="0">
                <a:solidFill>
                  <a:schemeClr val="bg1"/>
                </a:solidFill>
                <a:latin typeface="Bodoni MT Condensed" pitchFamily="18" charset="0"/>
              </a:rPr>
              <a:t>Autonoma</a:t>
            </a:r>
          </a:p>
          <a:p>
            <a:pPr>
              <a:buFont typeface="Wingdings" pitchFamily="2" charset="2"/>
              <a:buChar char="§"/>
            </a:pPr>
            <a:r>
              <a:rPr lang="it-IT" sz="4800" dirty="0" smtClean="0">
                <a:solidFill>
                  <a:schemeClr val="bg1"/>
                </a:solidFill>
                <a:latin typeface="Bodoni MT Condensed" pitchFamily="18" charset="0"/>
              </a:rPr>
              <a:t>Tolleranza politica</a:t>
            </a:r>
          </a:p>
          <a:p>
            <a:pPr>
              <a:buFont typeface="Wingdings" pitchFamily="2" charset="2"/>
              <a:buChar char="§"/>
            </a:pPr>
            <a:r>
              <a:rPr lang="it-IT" sz="4800" dirty="0" smtClean="0">
                <a:solidFill>
                  <a:schemeClr val="bg1"/>
                </a:solidFill>
                <a:latin typeface="Bodoni MT Condensed" pitchFamily="18" charset="0"/>
              </a:rPr>
              <a:t>Zona strategica (parco Monte Sole)</a:t>
            </a:r>
          </a:p>
          <a:p>
            <a:pPr>
              <a:buNone/>
            </a:pPr>
            <a:endParaRPr lang="it-IT" dirty="0"/>
          </a:p>
        </p:txBody>
      </p:sp>
      <p:pic>
        <p:nvPicPr>
          <p:cNvPr id="5122" name="Picture 2" descr="Immagine correlata"/>
          <p:cNvPicPr>
            <a:picLocks noChangeAspect="1" noChangeArrowheads="1"/>
          </p:cNvPicPr>
          <p:nvPr/>
        </p:nvPicPr>
        <p:blipFill>
          <a:blip r:embed="rId3" cstate="print"/>
          <a:srcRect t="12073"/>
          <a:stretch>
            <a:fillRect/>
          </a:stretch>
        </p:blipFill>
        <p:spPr bwMode="auto">
          <a:xfrm>
            <a:off x="323528" y="476672"/>
            <a:ext cx="4342208" cy="5760640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4716017" y="0"/>
            <a:ext cx="44279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Stella Rossa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968971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1266" name="Picture 2" descr="Risultati immagini per stella rossa partigiani"/>
          <p:cNvPicPr>
            <a:picLocks noChangeAspect="1" noChangeArrowheads="1"/>
          </p:cNvPicPr>
          <p:nvPr/>
        </p:nvPicPr>
        <p:blipFill>
          <a:blip r:embed="rId3" cstate="print"/>
          <a:srcRect t="11492" b="9500"/>
          <a:stretch>
            <a:fillRect/>
          </a:stretch>
        </p:blipFill>
        <p:spPr bwMode="auto">
          <a:xfrm>
            <a:off x="0" y="1628800"/>
            <a:ext cx="4536504" cy="3960440"/>
          </a:xfrm>
          <a:prstGeom prst="rect">
            <a:avLst/>
          </a:prstGeom>
          <a:noFill/>
        </p:spPr>
      </p:pic>
      <p:pic>
        <p:nvPicPr>
          <p:cNvPr id="11268" name="Picture 4" descr="Risultati immagini per waffen ss"/>
          <p:cNvPicPr>
            <a:picLocks noChangeAspect="1" noChangeArrowheads="1"/>
          </p:cNvPicPr>
          <p:nvPr/>
        </p:nvPicPr>
        <p:blipFill>
          <a:blip r:embed="rId4" cstate="print"/>
          <a:srcRect l="4565" r="21151"/>
          <a:stretch>
            <a:fillRect/>
          </a:stretch>
        </p:blipFill>
        <p:spPr bwMode="auto">
          <a:xfrm>
            <a:off x="4716017" y="1628800"/>
            <a:ext cx="4427983" cy="3973919"/>
          </a:xfrm>
          <a:prstGeom prst="rect">
            <a:avLst/>
          </a:prstGeom>
          <a:noFill/>
        </p:spPr>
      </p:pic>
      <p:pic>
        <p:nvPicPr>
          <p:cNvPr id="11270" name="Picture 6" descr="Risultati immagini per bandiera tedesca ww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5496" y="4725144"/>
            <a:ext cx="1298504" cy="864096"/>
          </a:xfrm>
          <a:prstGeom prst="rect">
            <a:avLst/>
          </a:prstGeom>
          <a:noFill/>
        </p:spPr>
      </p:pic>
      <p:pic>
        <p:nvPicPr>
          <p:cNvPr id="11272" name="Picture 8" descr="Risultati immagini per bandiera partigian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4746426"/>
            <a:ext cx="1259632" cy="837655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1619672" y="404664"/>
            <a:ext cx="5892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Settembre 1944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https://upload.wikimedia.org/wikipedia/it/6/67/MARZABOTTO_Sacrario_dei_Caduti_Musole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72816"/>
            <a:ext cx="2905125" cy="3810000"/>
          </a:xfrm>
          <a:prstGeom prst="rect">
            <a:avLst/>
          </a:prstGeom>
          <a:noFill/>
        </p:spPr>
      </p:pic>
      <p:pic>
        <p:nvPicPr>
          <p:cNvPr id="4100" name="Picture 4" descr="https://upload.wikimedia.org/wikipedia/it/thumb/6/69/MUSOLESI-Lupo.png/800px-MUSOLESI-Lup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24744"/>
            <a:ext cx="4464496" cy="5223461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3419872" y="260648"/>
            <a:ext cx="2593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Il Lupo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Risultati immagini per stella rossa partigia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6"/>
            <a:ext cx="7620000" cy="4448175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1763688" y="404664"/>
            <a:ext cx="5928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Tesoro del Lupo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44208" y="1844824"/>
            <a:ext cx="2699792" cy="4525963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it-IT" sz="4400" dirty="0" smtClean="0">
                <a:solidFill>
                  <a:schemeClr val="bg1"/>
                </a:solidFill>
                <a:latin typeface="Bodoni MT Condensed" pitchFamily="18" charset="0"/>
              </a:rPr>
              <a:t>1676 decessi per mano di nazisti e fascisti e per cause di guerra.</a:t>
            </a:r>
            <a:endParaRPr lang="it-IT" sz="4400" dirty="0">
              <a:solidFill>
                <a:schemeClr val="bg1"/>
              </a:solidFill>
              <a:latin typeface="Bodoni MT Condensed" pitchFamily="18" charset="0"/>
            </a:endParaRPr>
          </a:p>
        </p:txBody>
      </p:sp>
      <p:pic>
        <p:nvPicPr>
          <p:cNvPr id="9217" name="Picture 1" descr="F:\monte sole mie e Grazia O\WhatsApp Image 2018-04-20 at 14.22.0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2132856"/>
            <a:ext cx="6156176" cy="4617132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-170656" y="0"/>
            <a:ext cx="96471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Eccidio di Monte Sole </a:t>
            </a:r>
            <a:b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</a:br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29 settembre – 5 ottobre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228184" y="6165304"/>
            <a:ext cx="12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Bodoni MT Condensed" pitchFamily="18" charset="0"/>
              </a:rPr>
              <a:t>S. Martino</a:t>
            </a:r>
            <a:endParaRPr lang="it-IT" sz="2800" dirty="0">
              <a:solidFill>
                <a:schemeClr val="bg1"/>
              </a:solidFill>
              <a:latin typeface="Bodoni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F:\monte sole mie e Grazia O\WhatsApp Image 2018-04-20 at 14.22.14.jpe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monte sole mie e Grazia O\WhatsApp Image 2018-04-20 at 14.21.30.jpeg"/>
          <p:cNvPicPr>
            <a:picLocks noChangeAspect="1" noChangeArrowheads="1"/>
          </p:cNvPicPr>
          <p:nvPr/>
        </p:nvPicPr>
        <p:blipFill>
          <a:blip r:embed="rId3" cstate="print"/>
          <a:srcRect t="6360"/>
          <a:stretch>
            <a:fillRect/>
          </a:stretch>
        </p:blipFill>
        <p:spPr bwMode="auto">
          <a:xfrm>
            <a:off x="827584" y="1556792"/>
            <a:ext cx="7548331" cy="5301208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1115616" y="0"/>
            <a:ext cx="70775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1° rastrellamento</a:t>
            </a:r>
          </a:p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 S. Martino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4005064"/>
            <a:ext cx="3744416" cy="2409131"/>
          </a:xfrm>
        </p:spPr>
        <p:txBody>
          <a:bodyPr>
            <a:normAutofit fontScale="85000" lnSpcReduction="10000"/>
          </a:bodyPr>
          <a:lstStyle/>
          <a:p>
            <a:pPr marL="0">
              <a:buNone/>
            </a:pPr>
            <a:r>
              <a:rPr lang="it-IT" dirty="0" smtClean="0">
                <a:solidFill>
                  <a:schemeClr val="bg1"/>
                </a:solidFill>
                <a:latin typeface="Bodoni MT Condensed" pitchFamily="18" charset="0"/>
              </a:rPr>
              <a:t>Come iene i nazifascisti frugarono fra i cespugli e le buche per cancellare ogni traccia di vita umana. Sotto i cumuli dei morti nascosero le mine per colpire anche la pietà dei sopravvissuti.</a:t>
            </a:r>
            <a:endParaRPr lang="it-IT" dirty="0">
              <a:solidFill>
                <a:schemeClr val="bg1"/>
              </a:solidFill>
              <a:latin typeface="Bodoni MT Condense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190</Words>
  <Application>Microsoft Office PowerPoint</Application>
  <PresentationFormat>Presentazione su schermo (4:3)</PresentationFormat>
  <Paragraphs>46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S. Maria Assunta di Casaglia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L’eccidio di Monte Sole</dc:title>
  <dc:creator>quarta B</dc:creator>
  <cp:lastModifiedBy>quartab</cp:lastModifiedBy>
  <cp:revision>26</cp:revision>
  <dcterms:created xsi:type="dcterms:W3CDTF">2018-04-20T12:09:55Z</dcterms:created>
  <dcterms:modified xsi:type="dcterms:W3CDTF">2018-04-23T08:29:41Z</dcterms:modified>
</cp:coreProperties>
</file>